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58" r:id="rId11"/>
    <p:sldId id="261" r:id="rId12"/>
    <p:sldId id="262" r:id="rId13"/>
    <p:sldId id="260" r:id="rId14"/>
    <p:sldId id="263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CF75A-2617-4EAC-B08F-278F82E83838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2FF86-D9DD-42EF-AA15-265B8960C2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12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FF86-D9DD-42EF-AA15-265B8960C28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393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FF86-D9DD-42EF-AA15-265B8960C28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72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FF86-D9DD-42EF-AA15-265B8960C28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30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FF86-D9DD-42EF-AA15-265B8960C28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21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FF86-D9DD-42EF-AA15-265B8960C28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305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FF86-D9DD-42EF-AA15-265B8960C28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52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FF86-D9DD-42EF-AA15-265B8960C28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45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FF86-D9DD-42EF-AA15-265B8960C28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2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8408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65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45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19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5642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8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317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32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76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82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61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C285E01-67F2-4422-BE3D-F62495E5491F}" type="datetimeFigureOut">
              <a:rPr lang="en-CA" smtClean="0"/>
              <a:t>2019-11-11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B586D13-21E8-47B7-8A5A-4434E6037B7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1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84B8-34C3-4320-875A-765529FA24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CANADIAN MOVING INDUSTRY: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CD453-566C-463A-BD9A-7D887242D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E33131"/>
                </a:solidFill>
              </a:rPr>
              <a:t>TIME FOR A CHANGE?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685F3-9742-4333-A73D-D715CA82C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62" y="5064326"/>
            <a:ext cx="1943171" cy="534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34C39-123F-4ED3-BF23-8104F408439A}"/>
              </a:ext>
            </a:extLst>
          </p:cNvPr>
          <p:cNvSpPr txBox="1"/>
          <p:nvPr/>
        </p:nvSpPr>
        <p:spPr>
          <a:xfrm>
            <a:off x="8063849" y="6155532"/>
            <a:ext cx="5167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Conference November 18, 2019</a:t>
            </a:r>
          </a:p>
        </p:txBody>
      </p:sp>
    </p:spTree>
    <p:extLst>
      <p:ext uri="{BB962C8B-B14F-4D97-AF65-F5344CB8AC3E}">
        <p14:creationId xmlns:p14="http://schemas.microsoft.com/office/powerpoint/2010/main" val="357719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CC09-59ED-4DB0-95C5-BF3DA28CC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87481"/>
            <a:ext cx="9601200" cy="1485900"/>
          </a:xfrm>
        </p:spPr>
        <p:txBody>
          <a:bodyPr>
            <a:normAutofit/>
          </a:bodyPr>
          <a:lstStyle/>
          <a:p>
            <a:r>
              <a:rPr lang="en-CA" dirty="0"/>
              <a:t>Most Common Concerns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4548-5AA9-44D7-90DE-6CA87C667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53391"/>
            <a:ext cx="6677891" cy="455121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Rogues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Falling sales and margins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Poor communication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Reliance on outdated business processes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Relationships with unreliable outcomes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Labour and driver shortages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E33131"/>
                </a:solidFill>
              </a:rPr>
              <a:t>= unable to meet customer expectations &amp; quality of service</a:t>
            </a:r>
          </a:p>
          <a:p>
            <a:endParaRPr lang="en-CA" dirty="0"/>
          </a:p>
        </p:txBody>
      </p:sp>
      <p:pic>
        <p:nvPicPr>
          <p:cNvPr id="5122" name="Picture 2" descr="Image result for 3d man concerned&quot;">
            <a:extLst>
              <a:ext uri="{FF2B5EF4-FFF2-40B4-BE49-F238E27FC236}">
                <a16:creationId xmlns:a16="http://schemas.microsoft.com/office/drawing/2014/main" id="{0653DB75-CD1A-472E-9678-FAE8A924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91" y="2781301"/>
            <a:ext cx="3810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8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0470-FF71-4DD3-89E2-60E9B9A2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from outside the industry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129EA-AFC1-416D-813E-93F30D2B7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5673"/>
            <a:ext cx="8395855" cy="3581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industry looks dated, slow, and untrustworthy.</a:t>
            </a:r>
          </a:p>
          <a:p>
            <a:r>
              <a:rPr lang="en-US" sz="2800" dirty="0"/>
              <a:t>Consumers are attracted to the well-composed, efficient online services with built in accountability measures 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E33131"/>
                </a:solidFill>
              </a:rPr>
              <a:t>Can the moving industry shift online?</a:t>
            </a:r>
          </a:p>
          <a:p>
            <a:pPr marL="0" indent="0">
              <a:buNone/>
            </a:pPr>
            <a:br>
              <a:rPr lang="en-US" dirty="0"/>
            </a:b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5927C-3B22-49BD-98A6-928626073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469" y="3242342"/>
            <a:ext cx="3947094" cy="36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4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C2C7-FDF1-4EEA-BD48-CD1CF263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Views From Outside: Technology 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30E9-7F3B-442F-B7C7-1539EA13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0364"/>
            <a:ext cx="7079673" cy="3581400"/>
          </a:xfrm>
        </p:spPr>
        <p:txBody>
          <a:bodyPr/>
          <a:lstStyle/>
          <a:p>
            <a:r>
              <a:rPr lang="en-US" sz="2800" dirty="0"/>
              <a:t>Technology outdated</a:t>
            </a:r>
          </a:p>
          <a:p>
            <a:r>
              <a:rPr lang="en-US" sz="2800" dirty="0"/>
              <a:t>New business practices developed by those outside the industry?</a:t>
            </a:r>
          </a:p>
          <a:p>
            <a:r>
              <a:rPr lang="en-US" sz="2800" dirty="0"/>
              <a:t>“Uber-</a:t>
            </a:r>
            <a:r>
              <a:rPr lang="en-US" sz="2800" dirty="0" err="1"/>
              <a:t>ization</a:t>
            </a:r>
            <a:r>
              <a:rPr lang="en-US" sz="2800" dirty="0"/>
              <a:t>” of the industry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A4732-1F50-4CB0-8C49-65E9F8FD3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36" y="3688773"/>
            <a:ext cx="3969327" cy="2646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79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45B2-51F7-43EE-BECD-6FB8C466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solutions from inside the industry</a:t>
            </a:r>
            <a:br>
              <a:rPr lang="en-US" dirty="0"/>
            </a:b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6423-7759-4F95-A772-998F173C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674" y="1608858"/>
            <a:ext cx="6560126" cy="3581400"/>
          </a:xfrm>
        </p:spPr>
        <p:txBody>
          <a:bodyPr>
            <a:noAutofit/>
          </a:bodyPr>
          <a:lstStyle/>
          <a:p>
            <a:r>
              <a:rPr lang="en-US" sz="2800" dirty="0"/>
              <a:t>Diversifying revenue streams</a:t>
            </a:r>
          </a:p>
          <a:p>
            <a:r>
              <a:rPr lang="en-US" sz="2800" dirty="0"/>
              <a:t>Pooling small shipments more effectively</a:t>
            </a:r>
          </a:p>
          <a:p>
            <a:r>
              <a:rPr lang="en-US" sz="2800" dirty="0"/>
              <a:t>Investing in more efficient technology </a:t>
            </a:r>
          </a:p>
          <a:p>
            <a:r>
              <a:rPr lang="en-US" sz="2800" dirty="0"/>
              <a:t>Shifting to a business model that offers:</a:t>
            </a:r>
          </a:p>
          <a:p>
            <a:pPr lvl="1"/>
            <a:r>
              <a:rPr lang="en-US" sz="2800" i="0" dirty="0"/>
              <a:t>more partial services</a:t>
            </a:r>
          </a:p>
          <a:p>
            <a:pPr lvl="1"/>
            <a:r>
              <a:rPr lang="en-US" sz="2800" i="0" dirty="0"/>
              <a:t>multimodal transportation</a:t>
            </a:r>
            <a:br>
              <a:rPr lang="en-US" sz="2800" dirty="0"/>
            </a:br>
            <a:endParaRPr lang="en-CA" sz="2800" dirty="0"/>
          </a:p>
        </p:txBody>
      </p:sp>
      <p:pic>
        <p:nvPicPr>
          <p:cNvPr id="6146" name="Picture 2" descr="Image result for 3d man solutions&quot;">
            <a:extLst>
              <a:ext uri="{FF2B5EF4-FFF2-40B4-BE49-F238E27FC236}">
                <a16:creationId xmlns:a16="http://schemas.microsoft.com/office/drawing/2014/main" id="{B31A4FF8-FDFB-4E80-825A-DA4B9F179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r="4977"/>
          <a:stretch/>
        </p:blipFill>
        <p:spPr bwMode="auto">
          <a:xfrm>
            <a:off x="8132619" y="3577083"/>
            <a:ext cx="3754583" cy="2948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4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A95A-6BAA-4673-B6C6-18A51CB8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8" y="304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CA" dirty="0"/>
              <a:t>Some parting thoughts from Asrai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C58E-15B2-4E1D-BA31-E413FCA3F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693" y="1205346"/>
            <a:ext cx="10104579" cy="4087092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/>
              <a:t>Why hasn’t the industry changed? </a:t>
            </a:r>
          </a:p>
          <a:p>
            <a:r>
              <a:rPr lang="en-US" sz="4400" dirty="0"/>
              <a:t>What are the biggest barriers to doing things differently? </a:t>
            </a:r>
          </a:p>
          <a:p>
            <a:r>
              <a:rPr lang="en-US" sz="4400" dirty="0"/>
              <a:t>Are the biggest barriers insurmountable? </a:t>
            </a:r>
          </a:p>
          <a:p>
            <a:r>
              <a:rPr lang="en-US" sz="4400" dirty="0"/>
              <a:t>Why aren’t you looking outside of the industry for inspiration? </a:t>
            </a:r>
          </a:p>
          <a:p>
            <a:pPr marL="0" indent="0">
              <a:buNone/>
            </a:pPr>
            <a:endParaRPr lang="en-US" sz="4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E33131"/>
                </a:solidFill>
              </a:rPr>
              <a:t>Are the barriers that keep you from looking outside the industry for fresh ideas significant enough to actually stop you? </a:t>
            </a:r>
          </a:p>
          <a:p>
            <a:r>
              <a:rPr lang="en-US" sz="4400" b="1" dirty="0">
                <a:solidFill>
                  <a:srgbClr val="E33131"/>
                </a:solidFill>
              </a:rPr>
              <a:t>Will they stop someone else?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7F63D-76F0-4FFE-B4B0-05627766F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018" y="4412674"/>
            <a:ext cx="2854035" cy="2140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61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4D63-0890-4739-8381-BF74C4C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Asrai 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5BC6-ADAD-4EEB-9A68-23B811D2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954"/>
            <a:ext cx="5791200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UBC student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data collected over 6-months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online survey in English &amp; French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15% of our members were also one-on-one interviewed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60% van line affiliations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34BCC-55FB-4832-9AE2-A66456E6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176" y="3572130"/>
            <a:ext cx="4340343" cy="288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6DE14-89B0-41FB-AEE1-C63E7AA50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24" y="397248"/>
            <a:ext cx="2886330" cy="288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40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1A8E-511C-45CF-BDCD-B95F96D9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Survey Questions for Movers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77BB-F461-40FB-902D-14CA9AB4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6509"/>
            <a:ext cx="9601200" cy="3581400"/>
          </a:xfrm>
        </p:spPr>
        <p:txBody>
          <a:bodyPr>
            <a:normAutofit/>
          </a:bodyPr>
          <a:lstStyle/>
          <a:p>
            <a:r>
              <a:rPr lang="en-CA" sz="2800" dirty="0"/>
              <a:t>Shipment Oversight</a:t>
            </a:r>
          </a:p>
          <a:p>
            <a:r>
              <a:rPr lang="en-CA" sz="2800" dirty="0"/>
              <a:t>Item Loss</a:t>
            </a:r>
          </a:p>
          <a:p>
            <a:r>
              <a:rPr lang="en-CA" sz="2800" dirty="0"/>
              <a:t>Moving Industry Reputation</a:t>
            </a:r>
          </a:p>
          <a:p>
            <a:r>
              <a:rPr lang="en-CA" sz="2800" dirty="0"/>
              <a:t>Hiring and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F7864-CFF6-4C07-82E2-DB5313F1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4" y="2777834"/>
            <a:ext cx="3581401" cy="3581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47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1A8E-511C-45CF-BDCD-B95F96D9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Shipment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77BB-F461-40FB-902D-14CA9AB4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2654"/>
            <a:ext cx="6691744" cy="3581400"/>
          </a:xfrm>
        </p:spPr>
        <p:txBody>
          <a:bodyPr>
            <a:normAutofit/>
          </a:bodyPr>
          <a:lstStyle/>
          <a:p>
            <a:r>
              <a:rPr lang="en-CA" sz="2800" dirty="0"/>
              <a:t>85% wished they still had some control of their shipment once it left their hands to another company</a:t>
            </a:r>
          </a:p>
          <a:p>
            <a:r>
              <a:rPr lang="en-CA" sz="2800" dirty="0"/>
              <a:t>only 25% were happy with their own company’s oversight </a:t>
            </a:r>
          </a:p>
          <a:p>
            <a:r>
              <a:rPr lang="en-CA" sz="2800" dirty="0"/>
              <a:t>At least 50% want to maintain oversight on all of their shipments</a:t>
            </a:r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8BA47-0339-42C0-BE19-41C4D90BE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16060" r="7961" b="12829"/>
          <a:stretch/>
        </p:blipFill>
        <p:spPr>
          <a:xfrm>
            <a:off x="8213144" y="3402133"/>
            <a:ext cx="3771038" cy="2943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30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40E2-21F3-402B-A3AC-2891EC8E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Item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7F93-14D5-4818-8C43-338ABCD1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01091"/>
            <a:ext cx="7384473" cy="3581400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All respondents indicted that time was spent trying to find lost items</a:t>
            </a:r>
          </a:p>
          <a:p>
            <a:r>
              <a:rPr lang="en-CA" sz="2800" dirty="0"/>
              <a:t>Just over half indicated time was spent fixing the reason the item was misplaced</a:t>
            </a:r>
          </a:p>
          <a:p>
            <a:r>
              <a:rPr lang="en-CA" sz="2800" dirty="0"/>
              <a:t>40% spent time disputing who misplaced the item</a:t>
            </a:r>
          </a:p>
          <a:p>
            <a:r>
              <a:rPr lang="en-CA" sz="2800" dirty="0"/>
              <a:t>20% said their insurance costs went up as a result of the lost item</a:t>
            </a:r>
          </a:p>
          <a:p>
            <a:endParaRPr lang="en-CA" sz="2400" dirty="0"/>
          </a:p>
        </p:txBody>
      </p:sp>
      <p:pic>
        <p:nvPicPr>
          <p:cNvPr id="1026" name="Picture 2" descr="Image result for 3d man searching&quot;">
            <a:extLst>
              <a:ext uri="{FF2B5EF4-FFF2-40B4-BE49-F238E27FC236}">
                <a16:creationId xmlns:a16="http://schemas.microsoft.com/office/drawing/2014/main" id="{2FD109D3-D002-4A5E-A99A-CDB6CBE1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79" y="3775363"/>
            <a:ext cx="27432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8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40E2-21F3-402B-A3AC-2891EC8E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Moving Industry Reputation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7F93-14D5-4818-8C43-338ABCD1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4946073" cy="3581400"/>
          </a:xfrm>
        </p:spPr>
        <p:txBody>
          <a:bodyPr>
            <a:normAutofit/>
          </a:bodyPr>
          <a:lstStyle/>
          <a:p>
            <a:r>
              <a:rPr lang="en-CA" sz="2800" dirty="0"/>
              <a:t>  0% said “well respected”</a:t>
            </a:r>
          </a:p>
          <a:p>
            <a:r>
              <a:rPr lang="en-CA" sz="2800" dirty="0"/>
              <a:t>33% said “well respected, but needed improvement”</a:t>
            </a:r>
          </a:p>
          <a:p>
            <a:r>
              <a:rPr lang="en-CA" sz="2800" dirty="0"/>
              <a:t>20% said “viewed negatively, but not worried”</a:t>
            </a:r>
          </a:p>
          <a:p>
            <a:r>
              <a:rPr lang="en-CA" sz="2800" dirty="0"/>
              <a:t>40% said “viewed negatively, I am concerned”</a:t>
            </a:r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49598-23AD-4709-ACAD-EF01C05EE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526" y="3429000"/>
            <a:ext cx="3934691" cy="2951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93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40E2-21F3-402B-A3AC-2891EC8E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7F93-14D5-4818-8C43-338ABCD1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7813964" cy="3581400"/>
          </a:xfrm>
        </p:spPr>
        <p:txBody>
          <a:bodyPr>
            <a:normAutofit/>
          </a:bodyPr>
          <a:lstStyle/>
          <a:p>
            <a:r>
              <a:rPr lang="en-CA" sz="2800" dirty="0"/>
              <a:t>90% found it very hard or hard to find good hires</a:t>
            </a:r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3074" name="Picture 2" descr="Image result for 3d man boxes&quot;">
            <a:extLst>
              <a:ext uri="{FF2B5EF4-FFF2-40B4-BE49-F238E27FC236}">
                <a16:creationId xmlns:a16="http://schemas.microsoft.com/office/drawing/2014/main" id="{C0CF1D82-2FC0-4917-8860-191C4136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85" y="2673927"/>
            <a:ext cx="4436301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2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40E2-21F3-402B-A3AC-2891EC8E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Loss of Time or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7F93-14D5-4818-8C43-338ABCD1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7682"/>
            <a:ext cx="7467600" cy="3581400"/>
          </a:xfrm>
        </p:spPr>
        <p:txBody>
          <a:bodyPr>
            <a:normAutofit/>
          </a:bodyPr>
          <a:lstStyle/>
          <a:p>
            <a:r>
              <a:rPr lang="en-CA" sz="2800" dirty="0"/>
              <a:t>74% tough industry competition</a:t>
            </a:r>
          </a:p>
          <a:p>
            <a:r>
              <a:rPr lang="en-CA" sz="2800" dirty="0"/>
              <a:t>46% employee turnover</a:t>
            </a:r>
          </a:p>
          <a:p>
            <a:r>
              <a:rPr lang="en-CA" sz="2800" dirty="0"/>
              <a:t>33% bad hires</a:t>
            </a:r>
          </a:p>
          <a:p>
            <a:r>
              <a:rPr lang="en-CA" sz="2800" dirty="0"/>
              <a:t>33% paperwork errors</a:t>
            </a:r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70071-E237-4E23-8745-710AF954D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745" y="2916598"/>
            <a:ext cx="3695097" cy="3692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90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CC09-59ED-4DB0-95C5-BF3DA28C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One-on-One Interviews</a:t>
            </a:r>
            <a:br>
              <a:rPr lang="en-CA" dirty="0"/>
            </a:br>
            <a:r>
              <a:rPr lang="en-CA" dirty="0"/>
              <a:t>Themed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4548-5AA9-44D7-90DE-6CA87C667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52255"/>
            <a:ext cx="9601200" cy="3581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Reliability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Communication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Trust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82A57-BBCF-4793-8C9D-CC381BEF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390" y="3002971"/>
            <a:ext cx="3413847" cy="3434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03025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553</TotalTime>
  <Words>447</Words>
  <Application>Microsoft Office PowerPoint</Application>
  <PresentationFormat>Widescreen</PresentationFormat>
  <Paragraphs>88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Franklin Gothic Book</vt:lpstr>
      <vt:lpstr>Crop</vt:lpstr>
      <vt:lpstr>THE CANADIAN MOVING INDUSTRY:</vt:lpstr>
      <vt:lpstr>Asrai Ord</vt:lpstr>
      <vt:lpstr>Survey Questions for Movers </vt:lpstr>
      <vt:lpstr>Shipment Oversight</vt:lpstr>
      <vt:lpstr>Item Loss</vt:lpstr>
      <vt:lpstr>Moving Industry Reputation</vt:lpstr>
      <vt:lpstr>Hiring</vt:lpstr>
      <vt:lpstr>Loss of Time or Money</vt:lpstr>
      <vt:lpstr>One-on-One Interviews Themed Responses</vt:lpstr>
      <vt:lpstr>Most Common Concerns </vt:lpstr>
      <vt:lpstr>View from outside the industry </vt:lpstr>
      <vt:lpstr>Views From Outside: Technology   </vt:lpstr>
      <vt:lpstr>Proposed solutions from inside the industry  </vt:lpstr>
      <vt:lpstr>Some parting thoughts from Asrai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CANADIAN MOVING INDUSTRY:</dc:title>
  <dc:creator>Nancy Irvine</dc:creator>
  <cp:lastModifiedBy>Nancy Irvine</cp:lastModifiedBy>
  <cp:revision>24</cp:revision>
  <cp:lastPrinted>2019-11-11T01:40:36Z</cp:lastPrinted>
  <dcterms:created xsi:type="dcterms:W3CDTF">2019-11-10T17:53:39Z</dcterms:created>
  <dcterms:modified xsi:type="dcterms:W3CDTF">2019-11-11T20:47:33Z</dcterms:modified>
</cp:coreProperties>
</file>