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g" ContentType="image/jpe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5" r:id="rId1"/>
    <p:sldMasterId id="2147483726" r:id="rId2"/>
    <p:sldMasterId id="2147483727" r:id="rId3"/>
  </p:sldMasterIdLst>
  <p:notesMasterIdLst>
    <p:notesMasterId r:id="rId26"/>
  </p:notesMasterIdLst>
  <p:sldIdLst>
    <p:sldId id="256" r:id="rId4"/>
    <p:sldId id="307" r:id="rId5"/>
    <p:sldId id="321" r:id="rId6"/>
    <p:sldId id="308" r:id="rId7"/>
    <p:sldId id="313" r:id="rId8"/>
    <p:sldId id="258" r:id="rId9"/>
    <p:sldId id="324" r:id="rId10"/>
    <p:sldId id="309" r:id="rId11"/>
    <p:sldId id="320" r:id="rId12"/>
    <p:sldId id="311" r:id="rId13"/>
    <p:sldId id="310" r:id="rId14"/>
    <p:sldId id="314" r:id="rId15"/>
    <p:sldId id="318" r:id="rId16"/>
    <p:sldId id="285" r:id="rId17"/>
    <p:sldId id="312" r:id="rId18"/>
    <p:sldId id="319" r:id="rId19"/>
    <p:sldId id="325" r:id="rId20"/>
    <p:sldId id="316" r:id="rId21"/>
    <p:sldId id="323" r:id="rId22"/>
    <p:sldId id="317" r:id="rId23"/>
    <p:sldId id="315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CE5D9A-CA3A-489D-A4F8-60AA1D57E175}">
  <a:tblStyle styleId="{58CE5D9A-CA3A-489D-A4F8-60AA1D57E1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1"/>
  </p:normalViewPr>
  <p:slideViewPr>
    <p:cSldViewPr snapToGrid="0" snapToObjects="1">
      <p:cViewPr varScale="1">
        <p:scale>
          <a:sx n="145" d="100"/>
          <a:sy n="145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9565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639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814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096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Shape 10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Shape 10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936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001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3671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98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4156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81562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764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1355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Shape 9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55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201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322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9620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280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01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ct val="35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SzPct val="16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SzPct val="155555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SzPct val="15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SzPct val="14285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SzPct val="14285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SzPct val="14285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SzPct val="14285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SzPct val="14285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SzPct val="142857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SzPct val="133333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SzPct val="140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SzPct val="133333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8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SzPct val="133333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SzPct val="140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SzPct val="133333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SzPct val="125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ct val="70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SzPct val="228571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SzPct val="233333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SzPct val="24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SzPct val="70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SzPct val="4375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SzPct val="500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SzPct val="58333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SzPct val="70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SzPct val="228571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SzPct val="233333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SzPct val="240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SzPct val="222222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7810500" cy="5952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0" marR="0" lvl="0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7800" marR="0" lvl="1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20700" marR="0" lvl="3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63600" marR="0" lvl="5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6500" marR="0" lvl="7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ctr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722114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ct val="33333"/>
              <a:buNone/>
              <a:defRPr sz="15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722114" y="2180034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7800" marR="0" lvl="1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Helvetica Neue Light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20700" marR="0" lvl="3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63600" marR="0" lvl="5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6500" marR="0" lvl="7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3876600" cy="5952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45454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55555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4600575" y="2652713"/>
            <a:ext cx="3876600" cy="5952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45454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55555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400" cy="4797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7800" marR="0" lvl="1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20700" marR="0" lvl="3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63600" marR="0" lvl="5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6500" marR="0" lvl="7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400" cy="29634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55555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3"/>
          </p:nvPr>
        </p:nvSpPr>
        <p:spPr>
          <a:xfrm>
            <a:off x="4645224" y="1151334"/>
            <a:ext cx="4041600" cy="4797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 Light"/>
              <a:buNone/>
              <a:defRPr sz="9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7800" marR="0" lvl="1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71428"/>
              <a:buFont typeface="Helvetica Neue Light"/>
              <a:buNone/>
              <a:defRPr sz="7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20700" marR="0" lvl="3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63600" marR="0" lvl="5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6500" marR="0" lvl="7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Helvetica Neue Light"/>
              <a:buNone/>
              <a:defRPr sz="6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4"/>
          </p:nvPr>
        </p:nvSpPr>
        <p:spPr>
          <a:xfrm>
            <a:off x="4645224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55555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71428"/>
              <a:buNone/>
              <a:defRPr sz="7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83333"/>
              <a:buNone/>
              <a:defRPr sz="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100" cy="8715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ct val="62500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3574852" y="204788"/>
            <a:ext cx="5112000" cy="43899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41666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45454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55555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62500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100" cy="35184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0" marR="0" lvl="0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7800" marR="0" lvl="1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20700" marR="0" lvl="3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63600" marR="0" lvl="5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6500" marR="0" lvl="7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1792486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ct val="62500"/>
              <a:buNone/>
              <a:defRPr sz="8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pic" idx="2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0" marR="0" lvl="0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41666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7800" marR="0" lvl="1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45454"/>
              <a:buFont typeface="Helvetica Neue Light"/>
              <a:buNone/>
              <a:defRPr sz="11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55555"/>
              <a:buFont typeface="Helvetica Neue Light"/>
              <a:buNone/>
              <a:defRPr sz="9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20700" marR="0" lvl="3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63600" marR="0" lvl="5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6500" marR="0" lvl="7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62500"/>
              <a:buFont typeface="Helvetica Neue Light"/>
              <a:buNone/>
              <a:defRPr sz="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1792486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0" marR="0" lvl="0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77800" marR="0" lvl="1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 Light"/>
              <a:buNone/>
              <a:defRPr sz="5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342900" marR="0" lvl="2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25000"/>
              <a:buFont typeface="Helvetica Neue Light"/>
              <a:buNone/>
              <a:defRPr sz="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520700" marR="0" lvl="3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685800" marR="0" lvl="4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863600" marR="0" lvl="5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028700" marR="0" lvl="6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206500" marR="0" lvl="7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371600" marR="0" lvl="8" indent="0" algn="l" rtl="0">
              <a:spcBef>
                <a:spcPts val="2200"/>
              </a:spcBef>
              <a:spcAft>
                <a:spcPts val="0"/>
              </a:spcAft>
              <a:buClr>
                <a:srgbClr val="000000"/>
              </a:buClr>
              <a:buSzPct val="166666"/>
              <a:buFont typeface="Helvetica Neue Light"/>
              <a:buNone/>
              <a:defRPr sz="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 rot="5400000">
            <a:off x="4274400" y="-954937"/>
            <a:ext cx="595200" cy="78105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 rot="5400000">
            <a:off x="6307950" y="1078613"/>
            <a:ext cx="2385900" cy="19527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 rot="5400000">
            <a:off x="2374125" y="-845437"/>
            <a:ext cx="2385900" cy="58008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25000"/>
              <a:buNone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SzPct val="1000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SzPct val="1000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SzPct val="1000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20202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SzPct val="31818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SzPct val="77777"/>
              <a:buNone/>
              <a:defRPr sz="1800"/>
            </a:lvl2pPr>
            <a:lvl3pPr lvl="2" indent="0" rtl="0">
              <a:spcBef>
                <a:spcPts val="0"/>
              </a:spcBef>
              <a:buSzPct val="77777"/>
              <a:buNone/>
              <a:defRPr sz="1800"/>
            </a:lvl3pPr>
            <a:lvl4pPr lvl="3" indent="0" rtl="0">
              <a:spcBef>
                <a:spcPts val="0"/>
              </a:spcBef>
              <a:buSzPct val="77777"/>
              <a:buNone/>
              <a:defRPr sz="1800"/>
            </a:lvl4pPr>
            <a:lvl5pPr lvl="4" indent="0" rtl="0">
              <a:spcBef>
                <a:spcPts val="0"/>
              </a:spcBef>
              <a:buSzPct val="77777"/>
              <a:buNone/>
              <a:defRPr sz="1800"/>
            </a:lvl5pPr>
            <a:lvl6pPr lvl="5" indent="0" rtl="0">
              <a:spcBef>
                <a:spcPts val="0"/>
              </a:spcBef>
              <a:buSzPct val="77777"/>
              <a:buNone/>
              <a:defRPr sz="1800"/>
            </a:lvl6pPr>
            <a:lvl7pPr lvl="6" indent="0" rtl="0">
              <a:spcBef>
                <a:spcPts val="0"/>
              </a:spcBef>
              <a:buSzPct val="77777"/>
              <a:buNone/>
              <a:defRPr sz="1800"/>
            </a:lvl7pPr>
            <a:lvl8pPr lvl="7" indent="0" rtl="0">
              <a:spcBef>
                <a:spcPts val="0"/>
              </a:spcBef>
              <a:buSzPct val="77777"/>
              <a:buNone/>
              <a:defRPr sz="1800"/>
            </a:lvl8pPr>
            <a:lvl9pPr lvl="8" indent="0" rtl="0">
              <a:spcBef>
                <a:spcPts val="0"/>
              </a:spcBef>
              <a:buSzPct val="77777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SzPct val="116666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SzPct val="77777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020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77800" marR="0" lvl="5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42900" marR="0" lvl="6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520700" marR="0" lvl="7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685800" marR="0" lvl="8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  <a:defRPr sz="4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66750" y="2652713"/>
            <a:ext cx="7810500" cy="595200"/>
          </a:xfrm>
          <a:prstGeom prst="rect">
            <a:avLst/>
          </a:prstGeom>
          <a:noFill/>
          <a:ln>
            <a:noFill/>
          </a:ln>
        </p:spPr>
        <p:txBody>
          <a:bodyPr wrap="square" lIns="34275" tIns="34275" rIns="34275" bIns="34275" anchor="t" anchorCtr="0"/>
          <a:lstStyle>
            <a:lvl1pPr marL="127000" marR="0" lvl="0" indent="-127000" algn="l" rtl="0">
              <a:spcBef>
                <a:spcPts val="2200"/>
              </a:spcBef>
              <a:spcAft>
                <a:spcPts val="0"/>
              </a:spcAft>
              <a:buSzPct val="25000"/>
              <a:buChar char="●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" marR="0" lvl="1" indent="88900" algn="l" rtl="0">
              <a:spcBef>
                <a:spcPts val="2200"/>
              </a:spcBef>
              <a:spcAft>
                <a:spcPts val="0"/>
              </a:spcAft>
              <a:buSzPct val="25000"/>
              <a:buChar char="○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77800" marR="0" lvl="2" indent="165100" algn="l" rtl="0">
              <a:spcBef>
                <a:spcPts val="2200"/>
              </a:spcBef>
              <a:spcAft>
                <a:spcPts val="0"/>
              </a:spcAft>
              <a:buSzPct val="25000"/>
              <a:buChar char="■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254000" marR="0" lvl="3" indent="266700" algn="l" rtl="0">
              <a:spcBef>
                <a:spcPts val="2200"/>
              </a:spcBef>
              <a:spcAft>
                <a:spcPts val="0"/>
              </a:spcAft>
              <a:buSzPct val="25000"/>
              <a:buChar char="●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342900" marR="0" lvl="4" indent="342900" algn="l" rtl="0">
              <a:spcBef>
                <a:spcPts val="2200"/>
              </a:spcBef>
              <a:spcAft>
                <a:spcPts val="0"/>
              </a:spcAft>
              <a:buSzPct val="25000"/>
              <a:buChar char="○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520700" marR="0" lvl="5" indent="0" algn="l" rtl="0">
              <a:spcBef>
                <a:spcPts val="2200"/>
              </a:spcBef>
              <a:spcAft>
                <a:spcPts val="0"/>
              </a:spcAft>
              <a:buSzPct val="25000"/>
              <a:buChar char="■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685800" marR="0" lvl="6" indent="0" algn="l" rtl="0">
              <a:spcBef>
                <a:spcPts val="2200"/>
              </a:spcBef>
              <a:spcAft>
                <a:spcPts val="0"/>
              </a:spcAft>
              <a:buSzPct val="25000"/>
              <a:buChar char="●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863600" marR="0" lvl="7" indent="0" algn="l" rtl="0">
              <a:spcBef>
                <a:spcPts val="2200"/>
              </a:spcBef>
              <a:spcAft>
                <a:spcPts val="0"/>
              </a:spcAft>
              <a:buSzPct val="25000"/>
              <a:buChar char="○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1028700" marR="0" lvl="8" indent="0" algn="l" rtl="0">
              <a:spcBef>
                <a:spcPts val="2200"/>
              </a:spcBef>
              <a:spcAft>
                <a:spcPts val="0"/>
              </a:spcAft>
              <a:buSzPct val="25000"/>
              <a:buChar char="■"/>
              <a:defRPr sz="2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554320"/>
            <a:ext cx="77724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Adapt Now!</a:t>
            </a:r>
            <a:br>
              <a:rPr lang="en-US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4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Practical Survival </a:t>
            </a:r>
            <a:r>
              <a:rPr lang="en-US" sz="44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Steps</a:t>
            </a:r>
            <a:endParaRPr lang="en-US" sz="44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172" y="3288322"/>
            <a:ext cx="1721846" cy="16969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751" y="3536615"/>
            <a:ext cx="841891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Mark Oakeshott</a:t>
            </a:r>
          </a:p>
          <a:p>
            <a:r>
              <a:rPr lang="en-US" sz="2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November 20, 2017</a:t>
            </a:r>
            <a:endParaRPr lang="en-US" sz="2800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3903785" y="325319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#1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UNDERSTAND YOUR CUSTOMER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6" y="641838"/>
            <a:ext cx="7681678" cy="43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3631219" y="342903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UNDERSTAND </a:t>
            </a:r>
            <a:r>
              <a:rPr lang="en-US" sz="2100" b="1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YOUR CUSTOMER (IS </a:t>
            </a:r>
            <a:r>
              <a:rPr lang="en-US" sz="2100" b="1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CHANGING!)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15" y="732755"/>
            <a:ext cx="4205329" cy="4296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0640" y="1121067"/>
            <a:ext cx="388208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Millennial 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generation represents 26% of the Canadian population with 3 devices per person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marL="285750" indent="-285750">
              <a:buFontTx/>
              <a:buChar char="-"/>
            </a:pPr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43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% 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of all moves in North America in 2016 were millennials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marL="285750" indent="-285750">
              <a:buFontTx/>
              <a:buChar char="-"/>
            </a:pPr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eople </a:t>
            </a:r>
            <a:r>
              <a:rPr lang="en-US" sz="18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spend an average of 5 hours a day on their smart phone!</a:t>
            </a:r>
          </a:p>
          <a:p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444762" y="914400"/>
            <a:ext cx="2242038" cy="22420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6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4642343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#2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QUICKLY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ADOPT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MOBILE COMMUNICATION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Shape 203" descr="phone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684" y="949569"/>
            <a:ext cx="1457157" cy="159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205" descr="smartphone-silhouette-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0399" y="967155"/>
            <a:ext cx="1756647" cy="159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204" descr="laptop.jpeg"/>
          <p:cNvPicPr preferRelativeResize="0"/>
          <p:nvPr/>
        </p:nvPicPr>
        <p:blipFill rotWithShape="1">
          <a:blip r:embed="rId5">
            <a:alphaModFix/>
          </a:blip>
          <a:srcRect l="2116" r="2116"/>
          <a:stretch/>
        </p:blipFill>
        <p:spPr>
          <a:xfrm>
            <a:off x="5758961" y="967155"/>
            <a:ext cx="1818766" cy="15968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20639" y="2848708"/>
            <a:ext cx="862113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People </a:t>
            </a:r>
            <a:r>
              <a:rPr lang="en-US" sz="18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spend an average of 5 hours a day on their smart phone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marL="285750" indent="-285750">
              <a:buFontTx/>
              <a:buChar char="-"/>
            </a:pPr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Ask the customer how they want to communicate with you 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(Phone </a:t>
            </a:r>
            <a:r>
              <a:rPr lang="mr-IN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Text </a:t>
            </a:r>
            <a:r>
              <a:rPr lang="mr-IN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Email).</a:t>
            </a:r>
          </a:p>
          <a:p>
            <a:pPr marL="285750" indent="-285750">
              <a:buFontTx/>
              <a:buChar char="-"/>
            </a:pPr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Make sure your web-site is designed for mobile.</a:t>
            </a:r>
            <a:endParaRPr lang="en" sz="1800" b="1" dirty="0">
              <a:solidFill>
                <a:srgbClr val="00B050"/>
              </a:solidFill>
              <a:latin typeface="+mn-lt"/>
              <a:ea typeface="Roboto"/>
              <a:cs typeface="Roboto"/>
              <a:sym typeface="Roboto"/>
            </a:endParaRPr>
          </a:p>
          <a:p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07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3622432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#3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DATA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……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DATA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……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.DATA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937" y="984739"/>
            <a:ext cx="85109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" sz="1800" b="1" dirty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It is imperative to </a:t>
            </a:r>
            <a:r>
              <a:rPr lang="en-US" sz="1800" b="1" dirty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build </a:t>
            </a:r>
            <a:r>
              <a:rPr lang="en-US" sz="1800" b="1" dirty="0" smtClean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data! Every interaction you have with a customer is an opportunity to learn more about them.</a:t>
            </a:r>
            <a:endParaRPr lang="en" sz="1800" b="1" dirty="0">
              <a:solidFill>
                <a:srgbClr val="00B050"/>
              </a:solidFill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rgbClr val="000000"/>
              </a:buClr>
              <a:buSzPct val="100000"/>
              <a:buFont typeface="Roboto"/>
            </a:pPr>
            <a:endParaRPr lang="en-US" sz="1800" b="1" dirty="0">
              <a:solidFill>
                <a:srgbClr val="00B050"/>
              </a:solidFill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What does your customer look </a:t>
            </a:r>
            <a:r>
              <a:rPr lang="en-US" sz="1800" b="1" dirty="0" smtClean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like (age, demographics)?</a:t>
            </a: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endParaRPr lang="en-US" sz="1800" b="1" dirty="0">
              <a:solidFill>
                <a:srgbClr val="00B050"/>
              </a:solidFill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Where are they moving from?</a:t>
            </a: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endParaRPr lang="en-US" sz="1800" b="1" dirty="0">
              <a:solidFill>
                <a:srgbClr val="00B050"/>
              </a:solidFill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What are your closing ratio’s in specific demographics/areas?</a:t>
            </a: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endParaRPr lang="en-US" sz="1800" b="1" dirty="0">
              <a:solidFill>
                <a:srgbClr val="00B050"/>
              </a:solidFill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How does your customer choose to communicate</a:t>
            </a:r>
            <a:r>
              <a:rPr lang="en-US" sz="1800" b="1" dirty="0" smtClean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?</a:t>
            </a: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endParaRPr lang="en-US" sz="1800" b="1" dirty="0">
              <a:solidFill>
                <a:srgbClr val="00B050"/>
              </a:solidFill>
              <a:ea typeface="Roboto"/>
              <a:cs typeface="Roboto"/>
              <a:sym typeface="Roboto"/>
            </a:endParaRPr>
          </a:p>
          <a:p>
            <a:pPr marL="457200" lvl="0" indent="-342900">
              <a:buClr>
                <a:srgbClr val="000000"/>
              </a:buClr>
              <a:buSzPct val="100000"/>
              <a:buFontTx/>
              <a:buChar char="-"/>
            </a:pPr>
            <a:r>
              <a:rPr lang="en-US" sz="1800" b="1" dirty="0">
                <a:solidFill>
                  <a:srgbClr val="00B050"/>
                </a:solidFill>
                <a:ea typeface="Roboto"/>
                <a:cs typeface="Roboto"/>
                <a:sym typeface="Roboto"/>
              </a:rPr>
              <a:t>Time of day and days of the week your prospects are actively shopping?</a:t>
            </a:r>
            <a:endParaRPr lang="en" sz="1800" b="1" dirty="0">
              <a:solidFill>
                <a:srgbClr val="00B050"/>
              </a:solidFill>
              <a:ea typeface="Roboto"/>
              <a:cs typeface="Roboto"/>
              <a:sym typeface="Roboto"/>
            </a:endParaRPr>
          </a:p>
          <a:p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5155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Shape 1060"/>
          <p:cNvSpPr/>
          <p:nvPr/>
        </p:nvSpPr>
        <p:spPr>
          <a:xfrm>
            <a:off x="9820275" y="150025"/>
            <a:ext cx="571500" cy="5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61" name="Shape 10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1198" y="305785"/>
            <a:ext cx="252976" cy="313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2" name="Shape 1062"/>
          <p:cNvSpPr/>
          <p:nvPr/>
        </p:nvSpPr>
        <p:spPr>
          <a:xfrm>
            <a:off x="3768051" y="301175"/>
            <a:ext cx="1709557" cy="35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#	4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UNDERSTAND YOUR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CAC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1063" name="Shape 1063"/>
          <p:cNvSpPr/>
          <p:nvPr/>
        </p:nvSpPr>
        <p:spPr>
          <a:xfrm>
            <a:off x="3111091" y="646702"/>
            <a:ext cx="2154600" cy="495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Corporations</a:t>
            </a:r>
          </a:p>
        </p:txBody>
      </p:sp>
      <p:sp>
        <p:nvSpPr>
          <p:cNvPr id="1066" name="Shape 1066"/>
          <p:cNvSpPr/>
          <p:nvPr/>
        </p:nvSpPr>
        <p:spPr>
          <a:xfrm>
            <a:off x="3962298" y="1243252"/>
            <a:ext cx="440100" cy="57676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7" name="Shape 1067"/>
          <p:cNvSpPr/>
          <p:nvPr/>
        </p:nvSpPr>
        <p:spPr>
          <a:xfrm>
            <a:off x="3111087" y="1912793"/>
            <a:ext cx="2154600" cy="495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RMC’s</a:t>
            </a:r>
          </a:p>
        </p:txBody>
      </p:sp>
      <p:sp>
        <p:nvSpPr>
          <p:cNvPr id="1068" name="Shape 1068"/>
          <p:cNvSpPr txBox="1"/>
          <p:nvPr/>
        </p:nvSpPr>
        <p:spPr>
          <a:xfrm>
            <a:off x="4731727" y="1326496"/>
            <a:ext cx="1203079" cy="44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b="1" smtClean="0">
                <a:solidFill>
                  <a:srgbClr val="B7B7B7"/>
                </a:solidFill>
              </a:rPr>
              <a:t>Compliance</a:t>
            </a:r>
            <a:endParaRPr lang="en" b="1" dirty="0">
              <a:solidFill>
                <a:srgbClr val="B7B7B7"/>
              </a:solidFill>
            </a:endParaRPr>
          </a:p>
        </p:txBody>
      </p:sp>
      <p:sp>
        <p:nvSpPr>
          <p:cNvPr id="1069" name="Shape 1069"/>
          <p:cNvSpPr/>
          <p:nvPr/>
        </p:nvSpPr>
        <p:spPr>
          <a:xfrm>
            <a:off x="3128669" y="3178885"/>
            <a:ext cx="2154600" cy="4950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/>
              <a:t>Moving </a:t>
            </a:r>
            <a:r>
              <a:rPr lang="en-US" dirty="0" smtClean="0"/>
              <a:t>Company</a:t>
            </a:r>
            <a:endParaRPr lang="en" dirty="0"/>
          </a:p>
        </p:txBody>
      </p:sp>
      <p:sp>
        <p:nvSpPr>
          <p:cNvPr id="1070" name="Shape 1070"/>
          <p:cNvSpPr/>
          <p:nvPr/>
        </p:nvSpPr>
        <p:spPr>
          <a:xfrm>
            <a:off x="3962294" y="2482967"/>
            <a:ext cx="466475" cy="59434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71" name="Shape 1071"/>
          <p:cNvSpPr txBox="1"/>
          <p:nvPr/>
        </p:nvSpPr>
        <p:spPr>
          <a:xfrm>
            <a:off x="4740520" y="2495878"/>
            <a:ext cx="1229456" cy="44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-US" b="1" smtClean="0">
                <a:solidFill>
                  <a:srgbClr val="B7B7B7"/>
                </a:solidFill>
              </a:rPr>
              <a:t>Compliance</a:t>
            </a:r>
            <a:endParaRPr lang="en" b="1" dirty="0">
              <a:solidFill>
                <a:srgbClr val="B7B7B7"/>
              </a:solidFill>
            </a:endParaRPr>
          </a:p>
        </p:txBody>
      </p:sp>
      <p:sp>
        <p:nvSpPr>
          <p:cNvPr id="14" name="Shape 1079"/>
          <p:cNvSpPr/>
          <p:nvPr/>
        </p:nvSpPr>
        <p:spPr>
          <a:xfrm>
            <a:off x="3163845" y="4541682"/>
            <a:ext cx="2154600" cy="495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Consumer</a:t>
            </a:r>
          </a:p>
        </p:txBody>
      </p:sp>
      <p:sp>
        <p:nvSpPr>
          <p:cNvPr id="2" name="Up Arrow 1"/>
          <p:cNvSpPr/>
          <p:nvPr/>
        </p:nvSpPr>
        <p:spPr>
          <a:xfrm>
            <a:off x="4018082" y="3798282"/>
            <a:ext cx="401899" cy="629103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hape 1068"/>
          <p:cNvSpPr txBox="1"/>
          <p:nvPr/>
        </p:nvSpPr>
        <p:spPr>
          <a:xfrm>
            <a:off x="2993782" y="1355807"/>
            <a:ext cx="997500" cy="44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b="1" dirty="0" err="1" smtClean="0">
                <a:solidFill>
                  <a:srgbClr val="B7B7B7"/>
                </a:solidFill>
              </a:rPr>
              <a:t>Pr</a:t>
            </a:r>
            <a:r>
              <a:rPr lang="en-US" b="1" dirty="0" smtClean="0">
                <a:solidFill>
                  <a:srgbClr val="B7B7B7"/>
                </a:solidFill>
              </a:rPr>
              <a:t>ice</a:t>
            </a:r>
            <a:endParaRPr lang="en" b="1" dirty="0">
              <a:solidFill>
                <a:srgbClr val="B7B7B7"/>
              </a:solidFill>
            </a:endParaRPr>
          </a:p>
        </p:txBody>
      </p:sp>
      <p:sp>
        <p:nvSpPr>
          <p:cNvPr id="17" name="Shape 1068"/>
          <p:cNvSpPr txBox="1"/>
          <p:nvPr/>
        </p:nvSpPr>
        <p:spPr>
          <a:xfrm>
            <a:off x="3031880" y="2563281"/>
            <a:ext cx="997500" cy="44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b="1" dirty="0" err="1" smtClean="0">
                <a:solidFill>
                  <a:srgbClr val="B7B7B7"/>
                </a:solidFill>
              </a:rPr>
              <a:t>Pr</a:t>
            </a:r>
            <a:r>
              <a:rPr lang="en-US" b="1" dirty="0" smtClean="0">
                <a:solidFill>
                  <a:srgbClr val="B7B7B7"/>
                </a:solidFill>
              </a:rPr>
              <a:t>ice</a:t>
            </a:r>
            <a:endParaRPr lang="en" b="1" dirty="0">
              <a:solidFill>
                <a:srgbClr val="B7B7B7"/>
              </a:solidFill>
            </a:endParaRPr>
          </a:p>
        </p:txBody>
      </p:sp>
      <p:sp>
        <p:nvSpPr>
          <p:cNvPr id="18" name="Shape 1068"/>
          <p:cNvSpPr txBox="1"/>
          <p:nvPr/>
        </p:nvSpPr>
        <p:spPr>
          <a:xfrm>
            <a:off x="3078776" y="3955397"/>
            <a:ext cx="997500" cy="44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buNone/>
            </a:pPr>
            <a:r>
              <a:rPr lang="en" b="1" dirty="0" err="1" smtClean="0">
                <a:solidFill>
                  <a:srgbClr val="B7B7B7"/>
                </a:solidFill>
              </a:rPr>
              <a:t>Pr</a:t>
            </a:r>
            <a:r>
              <a:rPr lang="en-US" b="1" dirty="0" smtClean="0">
                <a:solidFill>
                  <a:srgbClr val="B7B7B7"/>
                </a:solidFill>
              </a:rPr>
              <a:t>ice</a:t>
            </a:r>
            <a:endParaRPr lang="en" b="1" dirty="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2215667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UNDERSTAND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YOUR CAC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11115" y="1195754"/>
            <a:ext cx="8793" cy="327953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019908" y="4475285"/>
            <a:ext cx="558311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925" y="2312377"/>
            <a:ext cx="9204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B050"/>
                </a:solidFill>
              </a:rPr>
              <a:t>Life Time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Value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Margin $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2699" y="4610101"/>
            <a:ext cx="368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Cost to Acquire and Maintain a Customer $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07831" y="4149969"/>
            <a:ext cx="1239715" cy="8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347546" y="3376246"/>
            <a:ext cx="0" cy="7737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41683" y="3396762"/>
            <a:ext cx="1239715" cy="8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590193" y="2640625"/>
            <a:ext cx="0" cy="7737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566743" y="2643555"/>
            <a:ext cx="1239715" cy="8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788877" y="1887420"/>
            <a:ext cx="0" cy="7737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74216" y="1899142"/>
            <a:ext cx="1239715" cy="87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66446" y="4155832"/>
            <a:ext cx="123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Low Touch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14600" y="3622431"/>
            <a:ext cx="123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Inside Sales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1737" y="2825264"/>
            <a:ext cx="123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Field Sales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23692" y="2022237"/>
            <a:ext cx="1233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High Touch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4908" y="2013433"/>
            <a:ext cx="193354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Fully Burdened Cost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Cost of Leads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Sales Salaries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Auto Expense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Marketing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Media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Overhead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Conventions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T &amp; 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Coffee Machine!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48350" y="1741357"/>
            <a:ext cx="1793637" cy="17462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393831" y="2136531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FRICTION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52487" y="852854"/>
            <a:ext cx="217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Across Each Segment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Consumer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Corporate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B050"/>
                </a:solidFill>
              </a:rPr>
              <a:t>Military/Government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32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0"/>
          <p:cNvSpPr/>
          <p:nvPr/>
        </p:nvSpPr>
        <p:spPr>
          <a:xfrm>
            <a:off x="4132388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#5 - ADOPT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COMMON SENSE SOLUTIONS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639" y="844066"/>
            <a:ext cx="8629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Will this reduce my costs?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Will this improve the experience for some or all of my customers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Am I locking myself into technology that will become outdated?</a:t>
            </a:r>
            <a:endParaRPr lang="en-US" sz="1800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Shape 674" descr="image1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215" y="2101361"/>
            <a:ext cx="2488223" cy="3701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675" descr="screen11.jpg"/>
          <p:cNvPicPr preferRelativeResize="0"/>
          <p:nvPr/>
        </p:nvPicPr>
        <p:blipFill rotWithShape="1">
          <a:blip r:embed="rId4">
            <a:alphaModFix/>
          </a:blip>
          <a:srcRect l="485" r="485" b="1293"/>
          <a:stretch/>
        </p:blipFill>
        <p:spPr>
          <a:xfrm>
            <a:off x="940777" y="2426677"/>
            <a:ext cx="1951891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3437792" y="2154109"/>
            <a:ext cx="54336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</a:rPr>
              <a:t>Virtual Surveys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Easy to use.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No upfront costs.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Costs $20-$90 vs. $150+ for In-Home.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30% of customers choose evenings and weekends for their survey.</a:t>
            </a: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Customers </a:t>
            </a:r>
            <a:r>
              <a:rPr lang="en-US" sz="1800" dirty="0" smtClean="0">
                <a:solidFill>
                  <a:srgbClr val="00B050"/>
                </a:solidFill>
              </a:rPr>
              <a:t>Love It! </a:t>
            </a:r>
            <a:r>
              <a:rPr lang="en-US" sz="1800" dirty="0" smtClean="0">
                <a:solidFill>
                  <a:srgbClr val="00B050"/>
                </a:solidFill>
              </a:rPr>
              <a:t>Customers r</a:t>
            </a:r>
            <a:r>
              <a:rPr lang="en-US" sz="1800" dirty="0" smtClean="0">
                <a:solidFill>
                  <a:srgbClr val="00B050"/>
                </a:solidFill>
              </a:rPr>
              <a:t>ate </a:t>
            </a:r>
            <a:r>
              <a:rPr lang="en-US" sz="1800" dirty="0" smtClean="0">
                <a:solidFill>
                  <a:srgbClr val="00B050"/>
                </a:solidFill>
              </a:rPr>
              <a:t>the virtual survey experience 4.7 Stars (83 Net Promoter Score).</a:t>
            </a:r>
          </a:p>
        </p:txBody>
      </p:sp>
    </p:spTree>
    <p:extLst>
      <p:ext uri="{BB962C8B-B14F-4D97-AF65-F5344CB8AC3E}">
        <p14:creationId xmlns:p14="http://schemas.microsoft.com/office/powerpoint/2010/main" val="209814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0"/>
          <p:cNvSpPr/>
          <p:nvPr/>
        </p:nvSpPr>
        <p:spPr>
          <a:xfrm>
            <a:off x="4132388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#6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USE VIDEO IN MARKETING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639" y="3147648"/>
            <a:ext cx="8629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" sz="1800" b="1" dirty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The statistics for the impact of video driving sales are </a:t>
            </a:r>
            <a:r>
              <a:rPr lang="en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staggering:</a:t>
            </a:r>
            <a:endParaRPr lang="en-US" sz="1800" b="1" dirty="0" smtClean="0">
              <a:solidFill>
                <a:srgbClr val="00B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lvl="0"/>
            <a:endParaRPr lang="en-US" sz="1800" b="1" dirty="0">
              <a:solidFill>
                <a:srgbClr val="00B050"/>
              </a:solidFill>
              <a:latin typeface="+mn-lt"/>
              <a:ea typeface="Roboto"/>
              <a:cs typeface="Roboto"/>
              <a:sym typeface="Roboto"/>
            </a:endParaRPr>
          </a:p>
          <a:p>
            <a:pPr marL="285750" lvl="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33%</a:t>
            </a:r>
            <a:r>
              <a:rPr lang="en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 </a:t>
            </a:r>
            <a:r>
              <a:rPr lang="en" sz="1800" b="1" dirty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of all online activity is spent watching </a:t>
            </a:r>
            <a:r>
              <a:rPr lang="en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video</a:t>
            </a:r>
            <a:r>
              <a:rPr lang="en-US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90% </a:t>
            </a:r>
            <a:r>
              <a:rPr lang="en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of </a:t>
            </a:r>
            <a:r>
              <a:rPr lang="en" sz="1800" b="1" dirty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users say that a video </a:t>
            </a:r>
            <a:r>
              <a:rPr lang="en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is </a:t>
            </a:r>
            <a:r>
              <a:rPr lang="en" sz="1800" b="1" dirty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helpful in the decision </a:t>
            </a:r>
            <a:r>
              <a:rPr lang="en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process</a:t>
            </a:r>
            <a:r>
              <a:rPr lang="en-US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.</a:t>
            </a:r>
          </a:p>
          <a:p>
            <a:pPr marL="285750" lvl="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A</a:t>
            </a:r>
            <a:r>
              <a:rPr lang="en" sz="1800" b="1" dirty="0" smtClean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n </a:t>
            </a:r>
            <a:r>
              <a:rPr lang="en" sz="1800" b="1" dirty="0">
                <a:solidFill>
                  <a:srgbClr val="00B050"/>
                </a:solidFill>
                <a:latin typeface="+mn-lt"/>
                <a:ea typeface="Roboto"/>
                <a:cs typeface="Roboto"/>
                <a:sym typeface="Roboto"/>
              </a:rPr>
              <a:t>introductory company email that includes a video receives an increase click-through rate by 96%</a:t>
            </a:r>
            <a:endParaRPr lang="en" sz="1800" b="1" dirty="0">
              <a:solidFill>
                <a:srgbClr val="00B050"/>
              </a:solidFill>
              <a:latin typeface="+mn-lt"/>
              <a:ea typeface="Roboto"/>
              <a:cs typeface="Roboto"/>
              <a:sym typeface="Roboto"/>
            </a:endParaRPr>
          </a:p>
        </p:txBody>
      </p:sp>
      <p:pic>
        <p:nvPicPr>
          <p:cNvPr id="7" name="Shape 275" descr="online-video-marketing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2000" y="624255"/>
            <a:ext cx="5369623" cy="2277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17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2998178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#7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- FOCUS ON REVIEWS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0486" y="709943"/>
            <a:ext cx="8625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Fact:	47</a:t>
            </a:r>
            <a:r>
              <a:rPr lang="en-US" sz="2000" b="1" dirty="0">
                <a:solidFill>
                  <a:srgbClr val="00B050"/>
                </a:solidFill>
              </a:rPr>
              <a:t>% of </a:t>
            </a:r>
            <a:r>
              <a:rPr lang="en-US" sz="2000" b="1" dirty="0" smtClean="0">
                <a:solidFill>
                  <a:srgbClr val="00B050"/>
                </a:solidFill>
              </a:rPr>
              <a:t>Canadian consumers </a:t>
            </a:r>
            <a:r>
              <a:rPr lang="en-US" sz="2000" b="1" dirty="0">
                <a:solidFill>
                  <a:srgbClr val="00B050"/>
                </a:solidFill>
              </a:rPr>
              <a:t>conduct on-line research before </a:t>
            </a:r>
            <a:r>
              <a:rPr lang="en-US" sz="2000" b="1" dirty="0" smtClean="0">
                <a:solidFill>
                  <a:srgbClr val="00B050"/>
                </a:solidFill>
              </a:rPr>
              <a:t>	buying </a:t>
            </a:r>
            <a:r>
              <a:rPr lang="en-US" sz="2000" b="1" dirty="0">
                <a:solidFill>
                  <a:srgbClr val="00B050"/>
                </a:solidFill>
              </a:rPr>
              <a:t>and </a:t>
            </a:r>
            <a:r>
              <a:rPr lang="en-US" sz="2000" b="1" dirty="0" smtClean="0">
                <a:solidFill>
                  <a:srgbClr val="00B050"/>
                </a:solidFill>
              </a:rPr>
              <a:t>70</a:t>
            </a:r>
            <a:r>
              <a:rPr lang="en-US" sz="2000" b="1" dirty="0">
                <a:solidFill>
                  <a:srgbClr val="00B050"/>
                </a:solidFill>
              </a:rPr>
              <a:t>% trust consumer opinions</a:t>
            </a:r>
            <a:endParaRPr lang="en-US" sz="20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535" y="2074983"/>
            <a:ext cx="3418214" cy="28926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146" y="1437853"/>
            <a:ext cx="1758270" cy="35473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416" y="1671240"/>
            <a:ext cx="30919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Actively manage reviews.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Encourage reviews from all your customers.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Respond quickly to any adverse comments.</a:t>
            </a: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Don’t get mad 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respond constructively as “the owner”.</a:t>
            </a:r>
            <a:endParaRPr lang="en-US" sz="18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18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4202721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#8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-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EMBRACE THE NEW BUSINESS MODEL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679" y="773724"/>
            <a:ext cx="3444318" cy="19603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360" y="633043"/>
            <a:ext cx="505557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</a:rPr>
              <a:t>That “Kodak Moment”</a:t>
            </a:r>
            <a:endParaRPr lang="en-US" sz="1800" b="1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en-US" sz="16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Kodak invented the digital camera.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Kodak invested $ Billions in development</a:t>
            </a:r>
            <a:r>
              <a:rPr lang="en-US" sz="1800" dirty="0" smtClean="0">
                <a:solidFill>
                  <a:srgbClr val="00B050"/>
                </a:solidFill>
              </a:rPr>
              <a:t>.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Kodak acquired “</a:t>
            </a:r>
            <a:r>
              <a:rPr lang="en-US" sz="1800" dirty="0" err="1" smtClean="0">
                <a:solidFill>
                  <a:srgbClr val="00B050"/>
                </a:solidFill>
              </a:rPr>
              <a:t>Ofoto</a:t>
            </a:r>
            <a:r>
              <a:rPr lang="en-US" sz="1800" dirty="0" smtClean="0">
                <a:solidFill>
                  <a:srgbClr val="00B050"/>
                </a:solidFill>
              </a:rPr>
              <a:t>” (photo-sharing site) in 2001</a:t>
            </a:r>
            <a:r>
              <a:rPr lang="en-US" sz="1800" dirty="0" smtClean="0">
                <a:solidFill>
                  <a:srgbClr val="00B050"/>
                </a:solidFill>
              </a:rPr>
              <a:t>.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</a:rPr>
              <a:t>Failed to realize that photo-sharing was the new business</a:t>
            </a:r>
            <a:r>
              <a:rPr lang="en-US" sz="1800" b="1" dirty="0" smtClean="0">
                <a:solidFill>
                  <a:srgbClr val="00B050"/>
                </a:solidFill>
              </a:rPr>
              <a:t>.</a:t>
            </a:r>
            <a:endParaRPr lang="en-US" sz="1800" b="1" dirty="0" smtClean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668" y="2860427"/>
            <a:ext cx="8754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</a:rPr>
              <a:t>Ask Yourself 3 Questions</a:t>
            </a:r>
            <a:endParaRPr lang="en-US" sz="1800" b="1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What business are we in today?  Define the problem you are solving for customers.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What new opportunities does the disruption open up?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 smtClean="0">
                <a:solidFill>
                  <a:srgbClr val="00B050"/>
                </a:solidFill>
              </a:rPr>
              <a:t> Disruption is a great growth opportunity. </a:t>
            </a:r>
            <a:endParaRPr lang="en-US" sz="1800" dirty="0" smtClean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What capabilities do we need to realize these opportunities? Incumbents are best positioned to seize disruptive opportunities!</a:t>
            </a:r>
            <a:endParaRPr lang="en-US" sz="1800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5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351" y="725427"/>
            <a:ext cx="84189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1978 - 1991: Pickfords UK</a:t>
            </a:r>
          </a:p>
          <a:p>
            <a:endParaRPr lang="en-US" sz="1800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Trainee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COD Sales Rep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.Customer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Service Manager</a:t>
            </a:r>
          </a:p>
          <a:p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1991- 2008: NFC </a:t>
            </a:r>
            <a:r>
              <a:rPr lang="mr-IN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Allied - SIRVA</a:t>
            </a:r>
          </a:p>
          <a:p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Built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Allied Pickfords Network to over 40 countries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..Built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out the Allied International Partnership Program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Integrated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North American International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2009 </a:t>
            </a:r>
            <a:r>
              <a:rPr lang="mr-IN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2013: SIRVA</a:t>
            </a:r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Managed SIRVA’s International Moving Network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…………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.Ran SIRVA’s International Moving Division</a:t>
            </a:r>
            <a:endParaRPr lang="en-US" sz="18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dirty="0" smtClean="0">
              <a:solidFill>
                <a:srgbClr val="00B050"/>
              </a:solidFill>
            </a:endParaRPr>
          </a:p>
        </p:txBody>
      </p:sp>
      <p:sp>
        <p:nvSpPr>
          <p:cNvPr id="7" name="Shape 400"/>
          <p:cNvSpPr/>
          <p:nvPr/>
        </p:nvSpPr>
        <p:spPr>
          <a:xfrm>
            <a:off x="2664070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INTRODUCTION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MARK OAKESHOTT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5621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4000497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#9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KEEP YOUR EYES WIDE OPEN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968" y="889265"/>
            <a:ext cx="2658433" cy="3920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3" y="892188"/>
            <a:ext cx="3498525" cy="24049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7" y="901467"/>
            <a:ext cx="2427938" cy="33540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3416" y="3596754"/>
            <a:ext cx="3091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Google Alerts</a:t>
            </a:r>
            <a:endParaRPr lang="en-US" sz="1800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1800" dirty="0" smtClean="0">
                <a:solidFill>
                  <a:srgbClr val="00B050"/>
                </a:solidFill>
              </a:rPr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2015979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00"/>
          <p:cNvSpPr/>
          <p:nvPr/>
        </p:nvSpPr>
        <p:spPr>
          <a:xfrm>
            <a:off x="3745521" y="431557"/>
            <a:ext cx="7757889" cy="35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SURVIVAL STEP #10 - DON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’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T LET THIS BE YOU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Shape 181" descr="3monkey2.png"/>
          <p:cNvPicPr preferRelativeResize="0"/>
          <p:nvPr/>
        </p:nvPicPr>
        <p:blipFill rotWithShape="1">
          <a:blip r:embed="rId3">
            <a:alphaModFix/>
          </a:blip>
          <a:srcRect t="179" b="179"/>
          <a:stretch/>
        </p:blipFill>
        <p:spPr>
          <a:xfrm>
            <a:off x="745491" y="694600"/>
            <a:ext cx="7600259" cy="20605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637162" y="3188415"/>
            <a:ext cx="7926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6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Shape 183" descr="3monkeys1.jpg"/>
          <p:cNvPicPr preferRelativeResize="0"/>
          <p:nvPr/>
        </p:nvPicPr>
        <p:blipFill rotWithShape="1">
          <a:blip r:embed="rId4">
            <a:alphaModFix/>
          </a:blip>
          <a:srcRect t="25901" b="25901"/>
          <a:stretch/>
        </p:blipFill>
        <p:spPr>
          <a:xfrm>
            <a:off x="736699" y="2951067"/>
            <a:ext cx="7600259" cy="2060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893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Shape 979"/>
          <p:cNvSpPr txBox="1"/>
          <p:nvPr/>
        </p:nvSpPr>
        <p:spPr>
          <a:xfrm>
            <a:off x="1146150" y="2170450"/>
            <a:ext cx="6851700" cy="152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Mark Oakeshott</a:t>
            </a:r>
            <a:endParaRPr lang="en" sz="2400" b="1" dirty="0">
              <a:solidFill>
                <a:srgbClr val="FFFFFF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mark</a:t>
            </a:r>
            <a:r>
              <a:rPr lang="en" sz="2400" dirty="0" smtClean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@</a:t>
            </a:r>
            <a:r>
              <a:rPr lang="en" sz="2400" dirty="0" err="1" smtClean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crater.co</a:t>
            </a:r>
            <a:endParaRPr lang="en" sz="2400" dirty="0">
              <a:solidFill>
                <a:srgbClr val="FFFFFF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982" name="Shape 982" descr="Crater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8540" y="1028700"/>
            <a:ext cx="6186925" cy="13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351" y="751803"/>
            <a:ext cx="8418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2014 </a:t>
            </a:r>
            <a:r>
              <a:rPr lang="mr-IN" sz="18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8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2016: SIRVA</a:t>
            </a:r>
          </a:p>
          <a:p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M&amp;A</a:t>
            </a:r>
            <a:r>
              <a:rPr lang="mr-IN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………</a:t>
            </a:r>
            <a:r>
              <a:rPr lang="en-US" sz="18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Acquired companies in Brazil, Germany and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Switzerland</a:t>
            </a:r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2016 </a:t>
            </a:r>
            <a:r>
              <a:rPr lang="mr-IN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Present: Crater Group Co.</a:t>
            </a:r>
          </a:p>
          <a:p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Start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up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that has rapidly become the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leader </a:t>
            </a:r>
            <a:r>
              <a:rPr lang="en-US" sz="18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in the video survey space.</a:t>
            </a:r>
          </a:p>
          <a:p>
            <a:endParaRPr lang="en-US" sz="1800" dirty="0">
              <a:solidFill>
                <a:srgbClr val="92D050"/>
              </a:solidFill>
            </a:endParaRPr>
          </a:p>
        </p:txBody>
      </p:sp>
      <p:sp>
        <p:nvSpPr>
          <p:cNvPr id="7" name="Shape 400"/>
          <p:cNvSpPr/>
          <p:nvPr/>
        </p:nvSpPr>
        <p:spPr>
          <a:xfrm>
            <a:off x="2664070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INTRODUCTION </a:t>
            </a:r>
            <a:r>
              <a:rPr lang="mr-IN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–</a:t>
            </a: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 MARK OAKESHOTT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5600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2074984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INTRODUCTION - AUDIENCE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186" y="967153"/>
            <a:ext cx="833510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How many of you are </a:t>
            </a:r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moving company</a:t>
            </a:r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owners?</a:t>
            </a:r>
          </a:p>
          <a:p>
            <a:endParaRPr lang="en-US" sz="24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How many of you are employees?</a:t>
            </a:r>
          </a:p>
          <a:p>
            <a:endParaRPr lang="en-US" sz="24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How many of you </a:t>
            </a:r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plan</a:t>
            </a:r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to be in business or employed in </a:t>
            </a:r>
            <a:r>
              <a:rPr lang="en-US" sz="2400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the industry in 5 </a:t>
            </a:r>
            <a:r>
              <a:rPr lang="en-US" sz="2400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years time?</a:t>
            </a:r>
          </a:p>
          <a:p>
            <a:endParaRPr lang="en-US" sz="2400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hape 400"/>
          <p:cNvSpPr/>
          <p:nvPr/>
        </p:nvSpPr>
        <p:spPr>
          <a:xfrm>
            <a:off x="4513376" y="4126519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CRITICAL THAT YOU POSITION YOUR BUSINESS FOR THE FUTURE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0674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31" y="821732"/>
            <a:ext cx="6177451" cy="4210330"/>
          </a:xfrm>
          <a:prstGeom prst="rect">
            <a:avLst/>
          </a:prstGeom>
        </p:spPr>
      </p:pic>
      <p:sp>
        <p:nvSpPr>
          <p:cNvPr id="4" name="Shape 400"/>
          <p:cNvSpPr/>
          <p:nvPr/>
        </p:nvSpPr>
        <p:spPr>
          <a:xfrm>
            <a:off x="4123591" y="431557"/>
            <a:ext cx="7757889" cy="35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WHY IS THE MOVING INDUSTRY RIPE FOR DISRUPTION?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923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/>
          <p:nvPr/>
        </p:nvSpPr>
        <p:spPr>
          <a:xfrm>
            <a:off x="261800" y="786129"/>
            <a:ext cx="3193800" cy="3585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00B050"/>
                </a:solidFill>
                <a:latin typeface="+mn-lt"/>
                <a:ea typeface="Montserrat SemiBold"/>
                <a:cs typeface="Montserrat SemiBold"/>
                <a:sym typeface="Montserrat SemiBold"/>
              </a:rPr>
              <a:t>North America</a:t>
            </a:r>
          </a:p>
          <a:p>
            <a:pPr lvl="0" rtl="0">
              <a:spcBef>
                <a:spcPts val="0"/>
              </a:spcBef>
              <a:buNone/>
            </a:pPr>
            <a:endParaRPr sz="1600" dirty="0">
              <a:solidFill>
                <a:srgbClr val="00B050"/>
              </a:solidFill>
              <a:latin typeface="+mn-lt"/>
              <a:ea typeface="Lato"/>
              <a:cs typeface="Lato"/>
              <a:sym typeface="Lato"/>
            </a:endParaRPr>
          </a:p>
          <a:p>
            <a:pPr marL="457200" lvl="0" indent="-33655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$14 Billion Industry.</a:t>
            </a:r>
          </a:p>
          <a:p>
            <a:pPr marL="457200" lvl="0" indent="-33655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Highly Fragmented (Only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 </a:t>
            </a:r>
            <a:r>
              <a:rPr lang="en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8.5</a:t>
            </a:r>
            <a:r>
              <a:rPr lang="en" sz="1800" dirty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% employ 100+ </a:t>
            </a:r>
            <a:r>
              <a:rPr lang="en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people</a:t>
            </a: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).</a:t>
            </a:r>
          </a:p>
          <a:p>
            <a:pPr marL="457200" lvl="0" indent="-33655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No dominant brands</a:t>
            </a: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.</a:t>
            </a:r>
          </a:p>
          <a:p>
            <a:pPr marL="457200" lvl="0" indent="-33655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Limited defensibility.</a:t>
            </a:r>
            <a:endParaRPr lang="en-US" sz="1800" dirty="0" smtClean="0">
              <a:solidFill>
                <a:srgbClr val="00B050"/>
              </a:solidFill>
              <a:latin typeface="+mn-lt"/>
              <a:ea typeface="Lato"/>
              <a:cs typeface="Lato"/>
              <a:sym typeface="Lato"/>
            </a:endParaRPr>
          </a:p>
          <a:p>
            <a:pPr marL="457200" lvl="0" indent="-33655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Poor sales experience for the consumer.</a:t>
            </a:r>
          </a:p>
          <a:p>
            <a:pPr marL="457200" lvl="0" indent="-336550" rtl="0">
              <a:spcBef>
                <a:spcPts val="0"/>
              </a:spcBef>
              <a:buClr>
                <a:srgbClr val="FFFFFF"/>
              </a:buClr>
              <a:buSzPct val="100000"/>
              <a:buFont typeface="Lato"/>
              <a:buChar char="➔"/>
            </a:pP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Moving companies are lagging </a:t>
            </a: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way behind </a:t>
            </a:r>
            <a:r>
              <a:rPr lang="en-US" sz="1800" dirty="0" smtClean="0">
                <a:solidFill>
                  <a:srgbClr val="00B050"/>
                </a:solidFill>
                <a:latin typeface="+mn-lt"/>
                <a:ea typeface="Lato"/>
                <a:cs typeface="Lato"/>
                <a:sym typeface="Lato"/>
              </a:rPr>
              <a:t>in adopting technology.</a:t>
            </a:r>
            <a:endParaRPr lang="en" sz="1800" dirty="0">
              <a:solidFill>
                <a:srgbClr val="00B050"/>
              </a:solidFill>
              <a:latin typeface="+mn-lt"/>
              <a:ea typeface="Lato"/>
              <a:cs typeface="Lato"/>
              <a:sym typeface="Lato"/>
            </a:endParaRPr>
          </a:p>
          <a:p>
            <a:pPr lvl="0" rtl="0">
              <a:spcBef>
                <a:spcPts val="0"/>
              </a:spcBef>
              <a:buNone/>
            </a:pPr>
            <a:endParaRPr sz="17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lvl="0" algn="l" rtl="0"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4123591" y="431557"/>
            <a:ext cx="7757889" cy="357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dirty="0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WHY IS THE MOVING INDUSTRY RIPE FOR DISRUPTION?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403" name="Shape 403"/>
          <p:cNvPicPr preferRelativeResize="0"/>
          <p:nvPr/>
        </p:nvPicPr>
        <p:blipFill rotWithShape="1">
          <a:blip r:embed="rId3">
            <a:alphaModFix amt="88000"/>
          </a:blip>
          <a:srcRect l="2412" t="18656" r="2621" b="17253"/>
          <a:stretch/>
        </p:blipFill>
        <p:spPr>
          <a:xfrm>
            <a:off x="3870932" y="1376642"/>
            <a:ext cx="4289535" cy="2895039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Shape 404"/>
          <p:cNvSpPr txBox="1"/>
          <p:nvPr/>
        </p:nvSpPr>
        <p:spPr>
          <a:xfrm>
            <a:off x="3807067" y="1107766"/>
            <a:ext cx="1413849" cy="677608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8,000 Moving Companies</a:t>
            </a:r>
          </a:p>
        </p:txBody>
      </p:sp>
      <p:sp>
        <p:nvSpPr>
          <p:cNvPr id="405" name="Shape 405"/>
          <p:cNvSpPr txBox="1"/>
          <p:nvPr/>
        </p:nvSpPr>
        <p:spPr>
          <a:xfrm>
            <a:off x="5939501" y="1300752"/>
            <a:ext cx="1059900" cy="423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b="1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7,000 Moving Companies</a:t>
            </a:r>
          </a:p>
        </p:txBody>
      </p:sp>
      <p:sp>
        <p:nvSpPr>
          <p:cNvPr id="406" name="Shape 406"/>
          <p:cNvSpPr txBox="1"/>
          <p:nvPr/>
        </p:nvSpPr>
        <p:spPr>
          <a:xfrm>
            <a:off x="3643725" y="3120123"/>
            <a:ext cx="1059600" cy="423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b="1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1,000 Moving Companies</a:t>
            </a:r>
          </a:p>
        </p:txBody>
      </p:sp>
      <p:sp>
        <p:nvSpPr>
          <p:cNvPr id="407" name="Shape 407"/>
          <p:cNvSpPr/>
          <p:nvPr/>
        </p:nvSpPr>
        <p:spPr>
          <a:xfrm>
            <a:off x="4345814" y="2404058"/>
            <a:ext cx="572100" cy="556200"/>
          </a:xfrm>
          <a:prstGeom prst="flowChartConnecto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8" name="Shape 408"/>
          <p:cNvCxnSpPr>
            <a:stCxn id="404" idx="2"/>
            <a:endCxn id="407" idx="0"/>
          </p:cNvCxnSpPr>
          <p:nvPr/>
        </p:nvCxnSpPr>
        <p:spPr>
          <a:xfrm>
            <a:off x="4513992" y="1785374"/>
            <a:ext cx="117872" cy="61868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09" name="Shape 409"/>
          <p:cNvSpPr/>
          <p:nvPr/>
        </p:nvSpPr>
        <p:spPr>
          <a:xfrm>
            <a:off x="4891606" y="3192421"/>
            <a:ext cx="572100" cy="556200"/>
          </a:xfrm>
          <a:prstGeom prst="flowChartConnecto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0" name="Shape 410"/>
          <p:cNvCxnSpPr>
            <a:stCxn id="406" idx="3"/>
            <a:endCxn id="409" idx="2"/>
          </p:cNvCxnSpPr>
          <p:nvPr/>
        </p:nvCxnSpPr>
        <p:spPr>
          <a:xfrm>
            <a:off x="4703325" y="3332073"/>
            <a:ext cx="188400" cy="138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11" name="Shape 411"/>
          <p:cNvSpPr/>
          <p:nvPr/>
        </p:nvSpPr>
        <p:spPr>
          <a:xfrm>
            <a:off x="5801259" y="2282772"/>
            <a:ext cx="572100" cy="556200"/>
          </a:xfrm>
          <a:prstGeom prst="flowChartConnecto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2" name="Shape 412"/>
          <p:cNvCxnSpPr>
            <a:endCxn id="411" idx="0"/>
          </p:cNvCxnSpPr>
          <p:nvPr/>
        </p:nvCxnSpPr>
        <p:spPr>
          <a:xfrm flipH="1">
            <a:off x="6087309" y="1750872"/>
            <a:ext cx="111900" cy="531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13" name="Shape 413"/>
          <p:cNvSpPr/>
          <p:nvPr/>
        </p:nvSpPr>
        <p:spPr>
          <a:xfrm>
            <a:off x="6892842" y="2707275"/>
            <a:ext cx="572100" cy="556200"/>
          </a:xfrm>
          <a:prstGeom prst="flowChartConnecto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4" name="Shape 414"/>
          <p:cNvSpPr txBox="1"/>
          <p:nvPr/>
        </p:nvSpPr>
        <p:spPr>
          <a:xfrm>
            <a:off x="7819451" y="2340424"/>
            <a:ext cx="1059600" cy="423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b="1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5,000 Moving Companies</a:t>
            </a:r>
          </a:p>
        </p:txBody>
      </p:sp>
      <p:cxnSp>
        <p:nvCxnSpPr>
          <p:cNvPr id="415" name="Shape 415"/>
          <p:cNvCxnSpPr>
            <a:stCxn id="414" idx="1"/>
            <a:endCxn id="413" idx="7"/>
          </p:cNvCxnSpPr>
          <p:nvPr/>
        </p:nvCxnSpPr>
        <p:spPr>
          <a:xfrm flipH="1">
            <a:off x="7381151" y="2552374"/>
            <a:ext cx="438300" cy="23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16" name="Shape 416"/>
          <p:cNvSpPr txBox="1"/>
          <p:nvPr/>
        </p:nvSpPr>
        <p:spPr>
          <a:xfrm>
            <a:off x="6727877" y="4099073"/>
            <a:ext cx="1059600" cy="423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b="1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1,000 Moving Companies</a:t>
            </a:r>
          </a:p>
        </p:txBody>
      </p:sp>
      <p:sp>
        <p:nvSpPr>
          <p:cNvPr id="417" name="Shape 417"/>
          <p:cNvSpPr/>
          <p:nvPr/>
        </p:nvSpPr>
        <p:spPr>
          <a:xfrm>
            <a:off x="7559921" y="3556280"/>
            <a:ext cx="572100" cy="556200"/>
          </a:xfrm>
          <a:prstGeom prst="flowChartConnecto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8" name="Shape 418"/>
          <p:cNvCxnSpPr>
            <a:stCxn id="416" idx="3"/>
            <a:endCxn id="417" idx="4"/>
          </p:cNvCxnSpPr>
          <p:nvPr/>
        </p:nvCxnSpPr>
        <p:spPr>
          <a:xfrm rot="10800000" flipH="1">
            <a:off x="7787477" y="4112423"/>
            <a:ext cx="58500" cy="19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19" name="Shape 419"/>
          <p:cNvSpPr/>
          <p:nvPr/>
        </p:nvSpPr>
        <p:spPr>
          <a:xfrm>
            <a:off x="5922546" y="3253064"/>
            <a:ext cx="572100" cy="556200"/>
          </a:xfrm>
          <a:prstGeom prst="flowChartConnecto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 txBox="1"/>
          <p:nvPr/>
        </p:nvSpPr>
        <p:spPr>
          <a:xfrm>
            <a:off x="5515001" y="3977800"/>
            <a:ext cx="1059600" cy="423900"/>
          </a:xfrm>
          <a:prstGeom prst="rect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800" b="1" dirty="0">
                <a:solidFill>
                  <a:srgbClr val="FFFFFF"/>
                </a:solidFill>
                <a:latin typeface="+mn-lt"/>
                <a:ea typeface="Montserrat"/>
                <a:cs typeface="Montserrat"/>
                <a:sym typeface="Montserrat"/>
              </a:rPr>
              <a:t>1,000 Moving Companies</a:t>
            </a:r>
          </a:p>
        </p:txBody>
      </p:sp>
      <p:cxnSp>
        <p:nvCxnSpPr>
          <p:cNvPr id="421" name="Shape 421"/>
          <p:cNvCxnSpPr>
            <a:stCxn id="420" idx="0"/>
            <a:endCxn id="419" idx="4"/>
          </p:cNvCxnSpPr>
          <p:nvPr/>
        </p:nvCxnSpPr>
        <p:spPr>
          <a:xfrm rot="10800000" flipH="1">
            <a:off x="6044801" y="3809200"/>
            <a:ext cx="163800" cy="16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" name="Straight Connector 5"/>
          <p:cNvCxnSpPr/>
          <p:nvPr/>
        </p:nvCxnSpPr>
        <p:spPr>
          <a:xfrm>
            <a:off x="2400300" y="1107766"/>
            <a:ext cx="1243425" cy="26008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3156436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WHERE WILL THE THREAT COME FROM?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4" y="777226"/>
            <a:ext cx="2925904" cy="1922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840" y="779212"/>
            <a:ext cx="3543298" cy="27500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639" y="3486196"/>
            <a:ext cx="79880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50-60 million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 Prime Members.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Trusted Brand.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People spend 5 x the average on home improvement when moving.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Strong understanding of supply chain.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Huge marketing “war chest”!</a:t>
            </a:r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14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00"/>
          <p:cNvSpPr/>
          <p:nvPr/>
        </p:nvSpPr>
        <p:spPr>
          <a:xfrm>
            <a:off x="3156436" y="378071"/>
            <a:ext cx="2963008" cy="39320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19994" y="0"/>
                </a:lnTo>
                <a:lnTo>
                  <a:pt x="119994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100" b="1" smtClean="0">
                <a:solidFill>
                  <a:srgbClr val="1BD472"/>
                </a:solidFill>
                <a:latin typeface="+mn-lt"/>
                <a:ea typeface="Montserrat"/>
                <a:cs typeface="Montserrat"/>
                <a:sym typeface="Montserrat"/>
              </a:rPr>
              <a:t>WHERE WILL THE THREAT COME FROM?</a:t>
            </a:r>
            <a:endParaRPr lang="en" sz="2100" b="1" dirty="0">
              <a:solidFill>
                <a:srgbClr val="1BD472"/>
              </a:solidFill>
              <a:latin typeface="+mn-l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861646"/>
            <a:ext cx="1976330" cy="19763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51" y="3518165"/>
            <a:ext cx="2892669" cy="7366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99108" y="866091"/>
            <a:ext cx="388208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$11b Taxi Market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16 million </a:t>
            </a:r>
            <a:r>
              <a:rPr lang="en-US" sz="1800" b="1" dirty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ustomers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Aligned Technology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Supply Chain expertise</a:t>
            </a:r>
            <a:endParaRPr lang="en-US" sz="1800" b="1" dirty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3931" y="3480339"/>
            <a:ext cx="49500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“Land and expand”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Got moving companies to give their product away.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Acquired IGC and ACI.</a:t>
            </a:r>
          </a:p>
          <a:p>
            <a:pPr marL="285750" indent="-285750">
              <a:buFontTx/>
              <a:buChar char="-"/>
            </a:pPr>
            <a:r>
              <a:rPr lang="en-US" sz="1800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Sucking up data from your customers.</a:t>
            </a:r>
            <a:endParaRPr lang="en-US" sz="1800" b="1" dirty="0" smtClean="0">
              <a:solidFill>
                <a:srgbClr val="00B05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3200" b="1" dirty="0">
              <a:solidFill>
                <a:schemeClr val="bg2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82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554320"/>
            <a:ext cx="7772400" cy="2387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4400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Practical </a:t>
            </a:r>
            <a:r>
              <a:rPr lang="en-US" sz="4400" b="1" dirty="0" smtClean="0">
                <a:solidFill>
                  <a:srgbClr val="92D050"/>
                </a:solidFill>
                <a:latin typeface="Arial" charset="0"/>
                <a:ea typeface="Arial" charset="0"/>
                <a:cs typeface="Arial" charset="0"/>
              </a:rPr>
              <a:t>Survival Steps</a:t>
            </a:r>
            <a:endParaRPr lang="en-US" sz="4400" b="1" dirty="0">
              <a:solidFill>
                <a:srgbClr val="92D05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1151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8216</TotalTime>
  <Words>916</Words>
  <Application>Microsoft Macintosh PowerPoint</Application>
  <PresentationFormat>On-screen Show (16:9)</PresentationFormat>
  <Paragraphs>167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Helvetica Neue Light</vt:lpstr>
      <vt:lpstr>Lato</vt:lpstr>
      <vt:lpstr>Montserrat</vt:lpstr>
      <vt:lpstr>Montserrat SemiBold</vt:lpstr>
      <vt:lpstr>Roboto</vt:lpstr>
      <vt:lpstr>Arial</vt:lpstr>
      <vt:lpstr>Simple Light</vt:lpstr>
      <vt:lpstr>Office Theme</vt:lpstr>
      <vt:lpstr>1_Office Theme</vt:lpstr>
      <vt:lpstr>Adapt Now! Practical Survival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10 Practical Survival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Oakeshott</cp:lastModifiedBy>
  <cp:revision>70</cp:revision>
  <dcterms:modified xsi:type="dcterms:W3CDTF">2017-11-20T12:23:09Z</dcterms:modified>
</cp:coreProperties>
</file>